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352" r:id="rId4"/>
    <p:sldId id="261" r:id="rId5"/>
    <p:sldId id="262" r:id="rId6"/>
    <p:sldId id="360" r:id="rId7"/>
    <p:sldId id="359" r:id="rId8"/>
    <p:sldId id="354" r:id="rId9"/>
    <p:sldId id="358" r:id="rId10"/>
    <p:sldId id="361" r:id="rId11"/>
    <p:sldId id="353" r:id="rId12"/>
    <p:sldId id="362" r:id="rId13"/>
    <p:sldId id="363" r:id="rId14"/>
    <p:sldId id="364" r:id="rId15"/>
    <p:sldId id="365" r:id="rId16"/>
    <p:sldId id="348" r:id="rId17"/>
    <p:sldId id="346" r:id="rId18"/>
    <p:sldId id="349" r:id="rId19"/>
    <p:sldId id="355" r:id="rId20"/>
    <p:sldId id="351" r:id="rId21"/>
    <p:sldId id="350" r:id="rId22"/>
    <p:sldId id="356" r:id="rId23"/>
    <p:sldId id="357" r:id="rId24"/>
    <p:sldId id="260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 autoAdjust="0"/>
  </p:normalViewPr>
  <p:slideViewPr>
    <p:cSldViewPr snapToGrid="0">
      <p:cViewPr varScale="1">
        <p:scale>
          <a:sx n="117" d="100"/>
          <a:sy n="117" d="100"/>
        </p:scale>
        <p:origin x="336" y="184"/>
      </p:cViewPr>
      <p:guideLst>
        <p:guide orient="horz" pos="2188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71234365-0D0D-D141-A041-FC63EEDC347F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CD926D07-0F36-B740-A9CD-90B4CDD9287C}" type="slidenum">
              <a:rPr lang="zh-CN" altLang="en-US"/>
              <a:pPr>
                <a:defRPr/>
              </a:pPr>
              <a:t>‹#›</a:t>
            </a:fld>
            <a:endParaRPr lang="zh-CN" altLang="en-US"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70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37EFA9B2-16AA-4D44-AB93-B908B3626DF2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1331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847F4189-A0B4-EC49-B12F-EF13AE1C53DE}" type="slidenum">
              <a:rPr lang="zh-CN" altLang="en-US"/>
              <a:pPr>
                <a:defRPr/>
              </a:pPr>
              <a:t>‹#›</a:t>
            </a:fld>
            <a:endParaRPr lang="zh-CN" altLang="en-US"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594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宽-header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5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quick-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215900"/>
            <a:ext cx="19177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AD80E8-7173-8948-9BF6-2AB2AB8A1FF5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6F70B-DFD8-D447-85FC-C15AE3D3D8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9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37772-38A8-764B-8285-FF391B3F8E65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22A0F-A131-EF45-9EF8-4F1A6BFD4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0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A84C2-9890-1A4D-BADC-22B0D68C2C2E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E8742-71A0-DD41-A6FA-57D58D6AAD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63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-288925" y="-217488"/>
            <a:ext cx="12766675" cy="7292976"/>
            <a:chOff x="-137" y="-136"/>
            <a:chExt cx="6032" cy="4592"/>
          </a:xfrm>
        </p:grpSpPr>
        <p:sp>
          <p:nvSpPr>
            <p:cNvPr id="6" name="Line 5"/>
            <p:cNvSpPr>
              <a:spLocks noChangeShapeType="1"/>
            </p:cNvSpPr>
            <p:nvPr userDrawn="1"/>
          </p:nvSpPr>
          <p:spPr bwMode="auto">
            <a:xfrm>
              <a:off x="158" y="4343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 userDrawn="1"/>
          </p:nvSpPr>
          <p:spPr bwMode="auto">
            <a:xfrm rot="5400000">
              <a:off x="-81" y="697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 userDrawn="1"/>
          </p:nvSpPr>
          <p:spPr bwMode="auto">
            <a:xfrm rot="5400000">
              <a:off x="-81" y="60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 userDrawn="1"/>
          </p:nvSpPr>
          <p:spPr bwMode="auto">
            <a:xfrm rot="5400000">
              <a:off x="-81" y="41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 userDrawn="1"/>
          </p:nvSpPr>
          <p:spPr bwMode="auto">
            <a:xfrm rot="5400000">
              <a:off x="-81" y="388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 userDrawn="1"/>
          </p:nvSpPr>
          <p:spPr bwMode="auto">
            <a:xfrm rot="5400000">
              <a:off x="-81" y="3789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 userDrawn="1"/>
          </p:nvSpPr>
          <p:spPr bwMode="auto">
            <a:xfrm rot="5400000">
              <a:off x="-81" y="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 userDrawn="1"/>
          </p:nvSpPr>
          <p:spPr bwMode="auto">
            <a:xfrm>
              <a:off x="155" y="-13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 userDrawn="1"/>
          </p:nvSpPr>
          <p:spPr bwMode="auto">
            <a:xfrm>
              <a:off x="5602" y="4343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 userDrawn="1"/>
          </p:nvSpPr>
          <p:spPr bwMode="auto">
            <a:xfrm>
              <a:off x="5602" y="-13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 userDrawn="1"/>
          </p:nvSpPr>
          <p:spPr bwMode="auto">
            <a:xfrm rot="5400000">
              <a:off x="5839" y="697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 userDrawn="1"/>
          </p:nvSpPr>
          <p:spPr bwMode="auto">
            <a:xfrm rot="5400000">
              <a:off x="5839" y="60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 userDrawn="1"/>
          </p:nvSpPr>
          <p:spPr bwMode="auto">
            <a:xfrm rot="5400000">
              <a:off x="5839" y="41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 userDrawn="1"/>
          </p:nvSpPr>
          <p:spPr bwMode="auto">
            <a:xfrm rot="5400000">
              <a:off x="5839" y="388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 userDrawn="1"/>
          </p:nvSpPr>
          <p:spPr bwMode="auto">
            <a:xfrm rot="5400000">
              <a:off x="5839" y="3789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 userDrawn="1"/>
          </p:nvSpPr>
          <p:spPr bwMode="auto">
            <a:xfrm rot="5400000">
              <a:off x="5839" y="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6" name="TextBox 34"/>
          <p:cNvSpPr txBox="1"/>
          <p:nvPr userDrawn="1"/>
        </p:nvSpPr>
        <p:spPr>
          <a:xfrm>
            <a:off x="11466513" y="6480825"/>
            <a:ext cx="725488" cy="261937"/>
          </a:xfrm>
          <a:prstGeom prst="rect">
            <a:avLst/>
          </a:prstGeom>
          <a:noFill/>
        </p:spPr>
        <p:txBody>
          <a:bodyPr lIns="96756" tIns="48377" rIns="96756" bIns="48377"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</a:rPr>
              <a:t>Page </a:t>
            </a:r>
            <a:fld id="{0A819071-4D0A-9242-8615-A6DD7B9E660A}" type="slidenum">
              <a:rPr lang="en-US" altLang="zh-CN" sz="100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</a:rPr>
              <a:pPr eaLnBrk="1" hangingPunct="1"/>
              <a:t>‹#›</a:t>
            </a:fld>
            <a:endParaRPr lang="zh-CN" altLang="en-US" sz="1000" dirty="0">
              <a:solidFill>
                <a:srgbClr val="40404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" y="270648"/>
            <a:ext cx="12191580" cy="740989"/>
          </a:xfrm>
          <a:prstGeom prst="rect">
            <a:avLst/>
          </a:prstGeom>
          <a:noFill/>
        </p:spPr>
        <p:txBody>
          <a:bodyPr lIns="72567" tIns="36283" rIns="72567" bIns="36283"/>
          <a:lstStyle>
            <a:lvl1pPr marL="196531" indent="0"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27" name="Rectangle 21"/>
          <p:cNvSpPr>
            <a:spLocks noGrp="1" noChangeArrowheads="1"/>
          </p:cNvSpPr>
          <p:nvPr>
            <p:ph idx="1"/>
          </p:nvPr>
        </p:nvSpPr>
        <p:spPr bwMode="auto">
          <a:xfrm>
            <a:off x="339320" y="1412776"/>
            <a:ext cx="11518400" cy="439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717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1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113" y="6126163"/>
            <a:ext cx="12204701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5"/>
          <p:cNvSpPr>
            <a:spLocks noChangeArrowheads="1"/>
          </p:cNvSpPr>
          <p:nvPr userDrawn="1"/>
        </p:nvSpPr>
        <p:spPr bwMode="auto">
          <a:xfrm>
            <a:off x="8416925" y="6329363"/>
            <a:ext cx="3594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FFFF"/>
                </a:solidFill>
                <a:latin typeface="华文细黑" charset="-122"/>
                <a:ea typeface="华文细黑" charset="-122"/>
              </a:rPr>
              <a:t>版权所有  中国民航信息网络股份有限公司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85215"/>
          </a:xfrm>
        </p:spPr>
        <p:txBody>
          <a:bodyPr/>
          <a:lstStyle>
            <a:lvl1pPr>
              <a:defRPr sz="3600" b="1">
                <a:latin typeface="华文细黑" panose="02010600040101010101" charset="-122"/>
                <a:ea typeface="华文细黑" panose="02010600040101010101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7195"/>
            <a:ext cx="10515600" cy="4287520"/>
          </a:xfrm>
        </p:spPr>
        <p:txBody>
          <a:bodyPr/>
          <a:lstStyle>
            <a:lvl1pPr>
              <a:defRPr>
                <a:latin typeface="华文细黑" panose="02010600040101010101" charset="-122"/>
                <a:ea typeface="华文细黑" panose="02010600040101010101" charset="-122"/>
              </a:defRPr>
            </a:lvl1pPr>
            <a:lvl2pPr>
              <a:defRPr>
                <a:latin typeface="华文细黑" panose="02010600040101010101" charset="-122"/>
                <a:ea typeface="华文细黑" panose="02010600040101010101" charset="-122"/>
              </a:defRPr>
            </a:lvl2pPr>
            <a:lvl3pPr>
              <a:defRPr>
                <a:latin typeface="华文细黑" panose="02010600040101010101" charset="-122"/>
                <a:ea typeface="华文细黑" panose="02010600040101010101" charset="-122"/>
              </a:defRPr>
            </a:lvl3pPr>
            <a:lvl4pPr>
              <a:defRPr>
                <a:latin typeface="华文细黑" panose="02010600040101010101" charset="-122"/>
                <a:ea typeface="华文细黑" panose="02010600040101010101" charset="-122"/>
              </a:defRPr>
            </a:lvl4pPr>
            <a:lvl5pPr>
              <a:defRPr>
                <a:latin typeface="华文细黑" panose="02010600040101010101" charset="-122"/>
                <a:ea typeface="华文细黑" panose="0201060004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918B4-C307-8642-8714-7FB0FD9A87EC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F27AAD-ADF4-BA4D-B8A4-667D8C47A6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宽-footed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1219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6" descr="quick-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00" y="5461000"/>
            <a:ext cx="2187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F617D6-38E2-C146-953F-D837EC4BAF5A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E65B38-532E-914A-931B-778729EA6D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EF65E-8F6E-8746-B5C8-4582AAC34A1D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25416-6F2A-C542-AC45-FA71E34B2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76607-AFF8-6842-AA15-F7EFFF16AC79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099F-FEB4-5C40-BC8C-8570E528FC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48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6BDBE-8D1E-6C40-A6C9-01F8501876F1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B77E0-A8D2-DA4E-8719-6518BEB94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0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C1B20-D517-DC4B-A75E-CBE351590F65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DDF50-195D-6A49-95AD-7066EB91EE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CB57-F1CD-0340-ACA9-67C7198F8E49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D0988-08E3-C94F-8FA2-7B4A44DF6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0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7F97D-B33F-3546-814B-809EA55A34DC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05A04-6551-624A-BA9E-5EEBE6F916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7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charset="0"/>
              <a:buNone/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092EFE4-343D-074E-856B-59870FEB4F0A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charset="0"/>
              <a:buNone/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615B83-3726-BC46-AB77-928E72F4A7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toisegit.org/" TargetMode="External"/><Relationship Id="rId4" Type="http://schemas.openxmlformats.org/officeDocument/2006/relationships/hyperlink" Target="mailto:zhengjun@travelsky.com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ourcetreeapp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ravelsky.com/quick/xxxx.g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2" descr="宽屏PP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76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Gitlab</a:t>
            </a:r>
            <a:r>
              <a:rPr kumimoji="1" lang="zh-CN" altLang="en-US" dirty="0" smtClean="0"/>
              <a:t>权限划分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320" y="1412775"/>
            <a:ext cx="11518400" cy="5042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Visibility Level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Private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私有，只有属于该项目成员才有原先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查看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Internal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内部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，拥有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Gitlab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账号的人都可以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clone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Public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公开，任何人可以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clone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Role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Guest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访客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Reporter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报告者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;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可以理解为测试员、产品经理等，一般负责提交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issue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Developer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开发者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;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负责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Master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主人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;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一般是组长，负责对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分支进行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维护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Owner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拥有者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;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一般是项目经理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47114" y="5812972"/>
            <a:ext cx="484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关闭注册：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Settings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-&gt; Sign-up Restrictions -&gt; Sign-up enabled</a:t>
            </a: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保护分支：可以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进入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Settings-&gt;Protected branches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进行管理</a:t>
            </a:r>
          </a:p>
        </p:txBody>
      </p:sp>
    </p:spTree>
    <p:extLst>
      <p:ext uri="{BB962C8B-B14F-4D97-AF65-F5344CB8AC3E}">
        <p14:creationId xmlns:p14="http://schemas.microsoft.com/office/powerpoint/2010/main" val="377464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权限划分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SM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角色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保护分支（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）分支提交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主开发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Developer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角色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分支创建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分支提交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程序员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Developer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角色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分支创建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提交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63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仓库划分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2830286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CMDB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基础包</a:t>
            </a:r>
            <a:endParaRPr lang="en-US" altLang="zh-CN" sz="16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Base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mr-IN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Order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Shopping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Pay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INV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ODS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JOB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Customer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Interface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CKI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Manager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IBE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9898" y="943823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FF0000"/>
                </a:solidFill>
              </a:rPr>
              <a:t>方案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1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4218571" y="1268783"/>
            <a:ext cx="2656113" cy="538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CMDB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基础包</a:t>
            </a:r>
            <a:endParaRPr lang="en-US" altLang="zh-CN" sz="16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Base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mr-IN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Res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Customer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Order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Shopping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Pay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INV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ODS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JOB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Manager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  <a:endParaRPr lang="en-US" altLang="zh-CN" sz="12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2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Interface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CKI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IBE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88530" y="943823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FF0000"/>
                </a:solidFill>
              </a:rPr>
              <a:t>方案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2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5356" y="3153623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solidFill>
                  <a:srgbClr val="FF0000"/>
                </a:solidFill>
              </a:rPr>
              <a:t>选用方案</a:t>
            </a:r>
            <a:r>
              <a:rPr kumimoji="1" lang="en-US" altLang="zh-CN" sz="2000" b="1" dirty="0" smtClean="0">
                <a:solidFill>
                  <a:srgbClr val="FF0000"/>
                </a:solidFill>
              </a:rPr>
              <a:t>1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4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CMDB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管理流程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，迭代分支；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按照迭代提交相关修改；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所有合并进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分支代码涉及的</a:t>
            </a:r>
            <a:r>
              <a:rPr lang="en-US" altLang="zh-CN" sz="2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都需要提交；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00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基础包管理流程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分支开发</a:t>
            </a:r>
            <a:endParaRPr lang="en-US" altLang="zh-CN" sz="1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944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 smtClean="0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前端工具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命令行工具（</a:t>
            </a:r>
            <a:r>
              <a:rPr lang="zh-CN" altLang="en-US" sz="28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必备，并需熟悉常用命令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Eclipse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IDEA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插件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Sourcetree</a:t>
            </a:r>
            <a:r>
              <a:rPr lang="en-US" altLang="zh-CN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https://www.sourcetreeapp.com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/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TortoiseGit</a:t>
            </a:r>
            <a:r>
              <a:rPr lang="en-US" altLang="zh-CN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https://tortoisegit.org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/</a:t>
            </a:r>
            <a:endParaRPr lang="en-US" altLang="zh-CN" sz="2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endParaRPr lang="en-US" altLang="zh-CN" sz="1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13819" y="4675020"/>
            <a:ext cx="4404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nb-NO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config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user.name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zhengjun</a:t>
            </a:r>
          </a:p>
          <a:p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config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user.email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zhengjun@travelsky.com</a:t>
            </a:r>
            <a:endParaRPr kumimoji="1" lang="nb-NO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全局配置加：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global</a:t>
            </a: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查看配置：</a:t>
            </a:r>
            <a:r>
              <a:rPr kumimoji="1" lang="nb-NO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nb-NO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config</a:t>
            </a:r>
            <a:r>
              <a:rPr kumimoji="1" lang="nb-NO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mr-IN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nb-NO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endParaRPr kumimoji="1" lang="nb-NO" altLang="zh-CN" sz="12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541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1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 ：初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始化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管理员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/SM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建立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project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clone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travelsky.com/quick/xxxx.git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建立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en-US" altLang="zh-CN" sz="1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gitignore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readme.md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文件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清理、拷贝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5.git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add --all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6.git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commit -m "&lt;message&gt;"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7.git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push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建立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开发人员</a:t>
            </a:r>
            <a:endParaRPr lang="en-US" altLang="zh-CN" sz="2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从仓库克隆代码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en-US" altLang="zh-CN" sz="11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1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clone </a:t>
            </a:r>
            <a:r>
              <a:rPr lang="en-US" altLang="zh-CN" sz="11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</a:t>
            </a:r>
            <a:r>
              <a:rPr lang="en-US" altLang="zh-CN" sz="11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travelsky.com/quick/xxxx.git</a:t>
            </a:r>
            <a:endParaRPr lang="en-US" altLang="zh-CN" sz="11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检出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en-US" altLang="zh-CN" sz="11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1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-b develop </a:t>
            </a:r>
            <a:r>
              <a:rPr lang="en-US" altLang="zh-CN" sz="11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origin/develop</a:t>
            </a:r>
            <a:endParaRPr lang="en-US" altLang="zh-CN" sz="11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4354" y="3341136"/>
            <a:ext cx="510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trunk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内容不一致，在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分支基础上建立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分支，</a:t>
            </a:r>
            <a:endParaRPr kumimoji="1"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然后拷贝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trunk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代码提交服务器，如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分支有正在开发的功能，</a:t>
            </a:r>
            <a:endParaRPr kumimoji="1"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分支上建立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分支，拷贝相关代码，然后继续开发。</a:t>
            </a:r>
            <a:endParaRPr kumimoji="1"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93533" y="2744387"/>
            <a:ext cx="366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迁移之前最好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trunk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分支代码一致，</a:t>
            </a:r>
            <a:endParaRPr kumimoji="1"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至少确保的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分支与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trunk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分支代码一致。</a:t>
            </a:r>
            <a:endParaRPr kumimoji="1" lang="en-US" altLang="zh-CN" sz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411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2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 ：主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开发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分支创建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develop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更新本地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6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pull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创建特性分支：</a:t>
            </a: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–b feature-UC-XXX</a:t>
            </a: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开发代码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status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add --all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6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commit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-m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"&lt;message&gt;"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推送到远程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初次推送到远程：</a:t>
            </a:r>
            <a:r>
              <a:rPr lang="en-US" altLang="zh-CN" sz="16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push </a:t>
            </a:r>
            <a:r>
              <a:rPr lang="en-US" altLang="zh-CN" sz="160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--set-upstream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origin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feature-UC-XXX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日常开发推送：</a:t>
            </a: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endParaRPr lang="en-US" altLang="zh-CN" sz="16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1047" y="4892744"/>
            <a:ext cx="501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en-US" altLang="zh-CN" sz="12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feature-UC-XXX</a:t>
            </a:r>
          </a:p>
          <a:p>
            <a:pPr marL="0" lvl="1"/>
            <a:r>
              <a:rPr kumimoji="1" lang="en-US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branch --set-upstream </a:t>
            </a:r>
            <a:r>
              <a:rPr lang="en-US" altLang="zh-CN" sz="12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feature-UC-XXX</a:t>
            </a:r>
            <a:r>
              <a:rPr lang="zh-CN" altLang="en-US" sz="12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origin/</a:t>
            </a:r>
            <a:r>
              <a:rPr lang="en-US" altLang="zh-CN" sz="12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feature-UC-XXX</a:t>
            </a:r>
            <a:endParaRPr lang="en-US" altLang="zh-CN" sz="1200" kern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1047" y="3393085"/>
            <a:ext cx="486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如无新增的文件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2.3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可合并为：</a:t>
            </a:r>
            <a:r>
              <a:rPr kumimoji="1" lang="en-US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commit -a -m “massage”</a:t>
            </a:r>
            <a:endParaRPr lang="en-US" altLang="zh-CN" sz="1200" kern="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595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3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 ：程序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开发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从远程拉取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feature-UC-XXX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更新本地分支：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pull 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  <a:endParaRPr lang="en-US" altLang="zh-CN" sz="1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开发代码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status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add --all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commit -m "&lt;message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&gt;"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推送到远程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日常开发推送：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  <a:endParaRPr lang="zh-CN" altLang="en-US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60571" y="2604631"/>
            <a:ext cx="5747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+mn-lt"/>
              </a:rPr>
              <a:t>如本地无对应分支：</a:t>
            </a:r>
            <a:r>
              <a:rPr lang="en-US" altLang="zh-CN" sz="14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latin typeface="+mn-lt"/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 checkout -b feature-UC-XXX origin/feature-UC-XXX</a:t>
            </a:r>
            <a:endParaRPr kumimoji="1" lang="zh-CN" altLang="en-US" sz="1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985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4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：提测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合并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develop</a:t>
            </a: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分支代码：</a:t>
            </a:r>
            <a:r>
              <a:rPr lang="en-US" altLang="zh-CN" sz="10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pull</a:t>
            </a: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zh-CN" altLang="en-US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</a:t>
            </a: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0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feature-UC-XXX</a:t>
            </a:r>
            <a:endParaRPr lang="en-US" altLang="zh-CN" sz="1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分支的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代码：</a:t>
            </a:r>
            <a:r>
              <a:rPr lang="en-US" altLang="zh-CN" sz="10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 </a:t>
            </a:r>
            <a:r>
              <a:rPr lang="en-US" altLang="zh-CN" sz="1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</a:p>
          <a:p>
            <a:pPr marL="1257289" lvl="2" indent="-457189" eaLnBrk="1" hangingPunct="1">
              <a:buClr>
                <a:srgbClr val="FF0000"/>
              </a:buClr>
              <a:defRPr/>
            </a:pPr>
            <a:r>
              <a:rPr lang="zh-CN" altLang="en-US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0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develop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合并分支：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merge </a:t>
            </a:r>
            <a:r>
              <a:rPr lang="en-US" altLang="zh-CN" sz="14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--no-</a:t>
            </a:r>
            <a:r>
              <a:rPr lang="en-US" altLang="zh-CN" sz="1400" kern="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ff</a:t>
            </a:r>
            <a:r>
              <a:rPr lang="en-US" altLang="zh-CN" sz="14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feature-UC-XXX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mr-IN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"</a:t>
            </a:r>
            <a:r>
              <a:rPr lang="mr-IN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xxx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推送：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 push origin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合并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分支内容到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it checkout release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 rebase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 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 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 merge </a:t>
            </a:r>
            <a:r>
              <a:rPr lang="en-US" altLang="zh-CN" sz="140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--no-</a:t>
            </a:r>
            <a:r>
              <a:rPr lang="en-US" altLang="zh-CN" sz="1400" kern="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ff</a:t>
            </a:r>
            <a:r>
              <a:rPr lang="en-US" altLang="zh-CN" sz="1400" kern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kern="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-m </a:t>
            </a:r>
            <a:r>
              <a:rPr lang="mr-IN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v2.14.0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commit</a:t>
            </a:r>
            <a:r>
              <a:rPr lang="mr-IN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2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删除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删除本地特性分支：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branch --delete feature-UC-XXX</a:t>
            </a:r>
          </a:p>
          <a:p>
            <a:pPr marL="857239" lvl="1" indent="-457189" eaLnBrk="1" hangingPunct="1"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删除远程特性分支： 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origin --delete feature-UC-XXX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测试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46980" y="4486305"/>
            <a:ext cx="248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+mn-lt"/>
              </a:rPr>
              <a:t>git</a:t>
            </a:r>
            <a:r>
              <a:rPr lang="en-US" altLang="zh-CN" sz="1400" dirty="0">
                <a:solidFill>
                  <a:srgbClr val="FF0000"/>
                </a:solidFill>
                <a:latin typeface="+mn-lt"/>
              </a:rPr>
              <a:t> push origin </a:t>
            </a:r>
            <a:r>
              <a:rPr lang="en-US" altLang="zh-CN" sz="1400" dirty="0" smtClean="0">
                <a:solidFill>
                  <a:srgbClr val="FF0000"/>
                </a:solidFill>
                <a:latin typeface="+mn-lt"/>
              </a:rPr>
              <a:t>:feature-UC-XXX</a:t>
            </a:r>
            <a:endParaRPr kumimoji="1" lang="zh-CN" alt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33323" y="1819248"/>
            <a:ext cx="1507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kumimoji="1" lang="en-US" altLang="zh-CN" sz="1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502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4"/>
          <p:cNvSpPr txBox="1">
            <a:spLocks noChangeArrowheads="1"/>
          </p:cNvSpPr>
          <p:nvPr/>
        </p:nvSpPr>
        <p:spPr bwMode="auto">
          <a:xfrm>
            <a:off x="4739821" y="3780518"/>
            <a:ext cx="32131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讲解人：郑峻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职位：架构师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2018/08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180521" y="1647825"/>
            <a:ext cx="11114088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4000" b="1" dirty="0" err="1"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实施</a:t>
            </a:r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5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 ：发布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41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checkout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merge --no-</a:t>
            </a:r>
            <a:r>
              <a:rPr lang="en-US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ff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mr-IN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"</a:t>
            </a:r>
            <a:r>
              <a:rPr lang="mr-IN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xxx</a:t>
            </a:r>
            <a:r>
              <a:rPr lang="mr-IN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push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tag -a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v2.11 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-m 'this is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version 2.11'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origin 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v2.11</a:t>
            </a:r>
          </a:p>
        </p:txBody>
      </p:sp>
    </p:spTree>
    <p:extLst>
      <p:ext uri="{BB962C8B-B14F-4D97-AF65-F5344CB8AC3E}">
        <p14:creationId xmlns:p14="http://schemas.microsoft.com/office/powerpoint/2010/main" val="548234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6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： </a:t>
            </a:r>
            <a:r>
              <a:rPr lang="en-US" altLang="zh-CN" sz="4267" dirty="0" err="1" smtClean="0">
                <a:latin typeface="Songti SC" charset="-122"/>
                <a:ea typeface="Songti SC" charset="-122"/>
                <a:cs typeface="Songti SC" charset="-122"/>
              </a:rPr>
              <a:t>bugfix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分支创建</a:t>
            </a: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endParaRPr lang="en-US" altLang="zh-CN" sz="16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更新本地分支：</a:t>
            </a:r>
            <a:r>
              <a:rPr lang="en-US" altLang="zh-CN" sz="16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pull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创建分支：</a:t>
            </a: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-b bugfix-13785</a:t>
            </a:r>
            <a:r>
              <a:rPr lang="zh-CN" altLang="en-US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6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endParaRPr lang="en-US" altLang="zh-CN" sz="16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开发代码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status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add &lt;some-file&gt;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commit -am "&lt;message&gt;"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推送到远程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6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6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push origin </a:t>
            </a:r>
            <a:endParaRPr lang="en-US" altLang="zh-CN" sz="16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34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7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： 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hotfix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分支创建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master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更新本地分支：</a:t>
            </a:r>
            <a:r>
              <a:rPr lang="en-US" altLang="zh-CN" sz="1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pull 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origin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创建分支：</a:t>
            </a: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–b 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hotfix-v2.11.1</a:t>
            </a:r>
            <a:r>
              <a:rPr lang="zh-CN" altLang="en-US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开发代码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8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status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8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commit -am "&lt;message&gt;"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发布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场景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8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： 更新开发分支的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分支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代码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282766" y="1360105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分支：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develop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分支代码：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pull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切换到开发（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）分支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checkout feature-UC-XXX</a:t>
            </a: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更新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分支的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代码：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rebase 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endParaRPr lang="en-US" altLang="zh-CN" sz="2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76521" y="4573464"/>
            <a:ext cx="597432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过程中有冲突可解决冲突之后，执行：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 </a:t>
            </a:r>
            <a:r>
              <a:rPr kumimoji="1" lang="mr-IN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continue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放弃本次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 </a:t>
            </a:r>
            <a:r>
              <a:rPr kumimoji="1" lang="mr-IN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abort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放弃本分支的冲突代码：</a:t>
            </a:r>
            <a:r>
              <a:rPr kumimoji="1" lang="en-US" altLang="zh-CN" sz="1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rebase --skip</a:t>
            </a:r>
            <a:endParaRPr kumimoji="1" lang="en-US" altLang="zh-CN" sz="1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183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6"/>
          <p:cNvSpPr>
            <a:spLocks noChangeArrowheads="1"/>
          </p:cNvSpPr>
          <p:nvPr/>
        </p:nvSpPr>
        <p:spPr bwMode="auto">
          <a:xfrm>
            <a:off x="4348163" y="2057400"/>
            <a:ext cx="2954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7000">
                <a:latin typeface="黑体" charset="-122"/>
                <a:ea typeface="黑体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与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SVN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区别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38072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分布式系统</a:t>
            </a:r>
            <a:endParaRPr lang="en-US" altLang="zh-CN" sz="2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8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鼓励多分支并行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zh-CN" sz="1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lang="en-US" altLang="zh-CN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Project</a:t>
            </a:r>
            <a:r>
              <a:rPr lang="zh-CN" altLang="en-US" sz="28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整体来管理版本，可按照分支管理权限，无法按目录划分权限</a:t>
            </a:r>
            <a:endParaRPr lang="en-US" altLang="zh-CN" sz="28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444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目录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流程</a:t>
            </a:r>
            <a:endParaRPr lang="zh-CN" altLang="en-US" sz="4267" kern="0" dirty="0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工具</a:t>
            </a:r>
            <a:endParaRPr lang="en-US" altLang="zh-CN" sz="4267" kern="0" dirty="0" smtClean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不同场景</a:t>
            </a: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工作方式</a:t>
            </a:r>
            <a:endParaRPr lang="zh-CN" altLang="en-US" sz="42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分支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240099"/>
            <a:ext cx="11582400" cy="542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主干分支，用于产品对外的正式发布，每次发布、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时打版本标签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vxx.xx.xx</a:t>
            </a:r>
            <a:endParaRPr lang="en-US" altLang="zh-CN" sz="18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分支，用于每次特性开发的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</a:t>
            </a:r>
            <a:endParaRPr lang="en-US" altLang="zh-CN" sz="1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提测分支， 命名规则：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，来源于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分支，向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热修复分支，命名规则：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hotfix-</a:t>
            </a:r>
            <a:r>
              <a:rPr lang="en-US" altLang="zh-CN" sz="1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xx.xx.x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，来源于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分支，向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分支合并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UC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命名规则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feature-UC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编号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来源于</a:t>
            </a:r>
            <a:r>
              <a:rPr lang="en-US" altLang="zh-CN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endParaRPr lang="en-US" altLang="zh-CN" sz="20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57239" lvl="1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修复分支，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命名规则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-bug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编号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来源于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</a:t>
            </a:r>
            <a:r>
              <a:rPr lang="en-US" altLang="zh-CN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1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endParaRPr lang="en-US" altLang="zh-CN" sz="1400" kern="0" dirty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35686" y="2579915"/>
            <a:ext cx="376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也推荐使用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hotfix/</a:t>
            </a:r>
            <a:r>
              <a:rPr kumimoji="1" lang="en-US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vxx.xx.x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特性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名、</a:t>
            </a:r>
            <a:r>
              <a:rPr kumimoji="1" lang="en-US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/bug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号方式，在</a:t>
            </a:r>
            <a:r>
              <a:rPr kumimoji="1" lang="en-US" altLang="zh-CN" sz="12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sourcetree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中会按照目录方式显示。</a:t>
            </a:r>
            <a:endParaRPr kumimoji="1" lang="zh-CN" altLang="en-US" sz="12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限制规则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48958"/>
            <a:ext cx="11582400" cy="523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禁止在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分支直接添加、修改内容，只能从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分支合并；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原则上禁止在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直接添加、修改内容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，只能从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err="1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分支合并；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189" indent="-457189" eaLnBrk="1" hangingPunct="1"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禁用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fast-forward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的时候使用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—no-</a:t>
            </a:r>
            <a:r>
              <a:rPr lang="en-US" altLang="zh-CN" sz="2400" kern="0" dirty="0" err="1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ff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参数禁用</a:t>
            </a:r>
            <a:r>
              <a:rPr lang="en-US" altLang="zh-CN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fast-forward</a:t>
            </a:r>
            <a:r>
              <a:rPr lang="zh-CN" altLang="en-US" sz="2400" kern="0" dirty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模式，这样做既能保证节点的清晰，又避免了交叉合并的情况</a:t>
            </a:r>
            <a:r>
              <a:rPr lang="zh-CN" altLang="en-US" sz="2400" kern="0" dirty="0" smtClean="0">
                <a:solidFill>
                  <a:srgbClr val="4E3B3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出现；</a:t>
            </a:r>
            <a:endParaRPr lang="en-US" altLang="zh-CN" sz="2400" kern="0" dirty="0" smtClean="0">
              <a:solidFill>
                <a:srgbClr val="4E3B3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25542" y="5083629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kumimoji="1" lang="en-US" altLang="zh-CN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pom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文件版本除外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526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-flow</a:t>
            </a:r>
            <a:r>
              <a:rPr kumimoji="1" lang="zh-CN" altLang="en-US" dirty="0" smtClean="0"/>
              <a:t>工作流程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4" y="1238121"/>
            <a:ext cx="8673456" cy="54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61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与</a:t>
            </a:r>
            <a:r>
              <a:rPr lang="en-US" altLang="zh-CN" sz="4267" dirty="0" smtClean="0">
                <a:latin typeface="Songti SC" charset="-122"/>
                <a:ea typeface="Songti SC" charset="-122"/>
                <a:cs typeface="Songti SC" charset="-122"/>
              </a:rPr>
              <a:t>SVN</a:t>
            </a: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分支对应关系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64391" y="2082187"/>
            <a:ext cx="2225523" cy="38559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720170" y="2082187"/>
            <a:ext cx="2225523" cy="3855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release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64391" y="2741363"/>
            <a:ext cx="2225523" cy="38559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720170" y="2741363"/>
            <a:ext cx="2225523" cy="3855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trunk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729349" y="3457458"/>
            <a:ext cx="2225523" cy="19784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64391" y="3734977"/>
            <a:ext cx="2225523" cy="38559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573570" y="4359865"/>
            <a:ext cx="2225523" cy="38559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73570" y="4985028"/>
            <a:ext cx="2225523" cy="38559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7272" y="1476261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solidFill>
                  <a:srgbClr val="FF0000"/>
                </a:solidFill>
              </a:rPr>
              <a:t>git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50441" y="1476260"/>
            <a:ext cx="712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SVN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左右箭头 7"/>
          <p:cNvSpPr/>
          <p:nvPr/>
        </p:nvSpPr>
        <p:spPr>
          <a:xfrm>
            <a:off x="4004886" y="2230958"/>
            <a:ext cx="2500312" cy="174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左右箭头 24"/>
          <p:cNvSpPr/>
          <p:nvPr/>
        </p:nvSpPr>
        <p:spPr>
          <a:xfrm>
            <a:off x="4004886" y="2856025"/>
            <a:ext cx="2500312" cy="174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3995707" y="3862389"/>
            <a:ext cx="2500312" cy="174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3995707" y="4482491"/>
            <a:ext cx="2500312" cy="174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左右箭头 21"/>
          <p:cNvSpPr/>
          <p:nvPr/>
        </p:nvSpPr>
        <p:spPr>
          <a:xfrm>
            <a:off x="3995707" y="5101396"/>
            <a:ext cx="2500312" cy="174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0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分支与运行环境对应关系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277953" y="1679022"/>
            <a:ext cx="2225523" cy="38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433732" y="1679022"/>
            <a:ext cx="2568754" cy="3855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生产环境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77953" y="2338198"/>
            <a:ext cx="2225523" cy="38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develop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33732" y="2338198"/>
            <a:ext cx="2568754" cy="3855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170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82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277953" y="3103867"/>
            <a:ext cx="2225523" cy="38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hotfix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33732" y="3103867"/>
            <a:ext cx="2568754" cy="3855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test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87132" y="3829619"/>
            <a:ext cx="2225523" cy="38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feature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433731" y="4030563"/>
            <a:ext cx="2568754" cy="3855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147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、本地开发环境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287132" y="4251934"/>
            <a:ext cx="2225523" cy="38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bugfix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718448" y="1824640"/>
            <a:ext cx="2500312" cy="166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3718448" y="2447849"/>
            <a:ext cx="2500312" cy="166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3718448" y="3213518"/>
            <a:ext cx="2500312" cy="166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3718448" y="4132065"/>
            <a:ext cx="2500312" cy="166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7274" y="5694107"/>
            <a:ext cx="1096967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jenkins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安装</a:t>
            </a:r>
            <a:r>
              <a:rPr lang="en-US" altLang="zh-CN" sz="1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gitlab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-hook-plugin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插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件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1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gitlab+jenkins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lang="en-US" altLang="zh-CN" sz="1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webhook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自动构建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jenkins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安装</a:t>
            </a:r>
            <a:r>
              <a:rPr lang="en-US" altLang="zh-CN" sz="1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Parameter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插件，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选择特定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分支构建；</a:t>
            </a:r>
            <a:endParaRPr lang="en-US" altLang="zh-CN" sz="1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与现有模式主要变化：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147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环境对应多分支，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147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部署单一分支代码，不同模块之间联调可能有冲突，因此要求自测、单元测试完善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;</a:t>
            </a:r>
            <a:endParaRPr kumimoji="1" lang="zh-CN" altLang="en-US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421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56626</TotalTime>
  <Pages>0</Pages>
  <Words>1392</Words>
  <Characters>0</Characters>
  <Application>Microsoft Macintosh PowerPoint</Application>
  <DocSecurity>0</DocSecurity>
  <PresentationFormat>宽屏</PresentationFormat>
  <Lines>0</Lines>
  <Paragraphs>239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Calibri</vt:lpstr>
      <vt:lpstr>Calibri Light</vt:lpstr>
      <vt:lpstr>Franklin Gothic Medium</vt:lpstr>
      <vt:lpstr>Microsoft YaHei</vt:lpstr>
      <vt:lpstr>Songti SC</vt:lpstr>
      <vt:lpstr>Times New Roman</vt:lpstr>
      <vt:lpstr>黑体</vt:lpstr>
      <vt:lpstr>华文楷体</vt:lpstr>
      <vt:lpstr>华文细黑</vt:lpstr>
      <vt:lpstr>隶书</vt:lpstr>
      <vt:lpstr>宋体</vt:lpstr>
      <vt:lpstr>Arial</vt:lpstr>
      <vt:lpstr>Office 主题</vt:lpstr>
      <vt:lpstr>PowerPoint 演示文稿</vt:lpstr>
      <vt:lpstr>PowerPoint 演示文稿</vt:lpstr>
      <vt:lpstr>与SVN区别</vt:lpstr>
      <vt:lpstr>目录</vt:lpstr>
      <vt:lpstr>分支</vt:lpstr>
      <vt:lpstr>限制规则</vt:lpstr>
      <vt:lpstr>git-flow工作流程</vt:lpstr>
      <vt:lpstr>与SVN分支对应关系</vt:lpstr>
      <vt:lpstr>分支与运行环境对应关系</vt:lpstr>
      <vt:lpstr>Gitlab权限划分</vt:lpstr>
      <vt:lpstr>权限划分</vt:lpstr>
      <vt:lpstr>仓库划分</vt:lpstr>
      <vt:lpstr>CMDB管理流程</vt:lpstr>
      <vt:lpstr>基础包管理流程</vt:lpstr>
      <vt:lpstr>Git前端工具</vt:lpstr>
      <vt:lpstr>场景1 ：初始化</vt:lpstr>
      <vt:lpstr>场景2 ：主开发</vt:lpstr>
      <vt:lpstr>场景3 ：程序开发</vt:lpstr>
      <vt:lpstr>场景4：提测</vt:lpstr>
      <vt:lpstr>场景5 ：发布</vt:lpstr>
      <vt:lpstr>场景6 ： bugfix</vt:lpstr>
      <vt:lpstr>场景7 ： hotfix</vt:lpstr>
      <vt:lpstr>场景8 ： 更新开发分支的develop分支代码</vt:lpstr>
      <vt:lpstr>PowerPoint 演示文稿</vt:lpstr>
    </vt:vector>
  </TitlesOfParts>
  <Manager/>
  <Company>TravelSky</Company>
  <LinksUpToDate>false</LinksUpToDate>
  <CharactersWithSpaces>0</CharactersWithSpaces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曹迎军</dc:creator>
  <cp:keywords/>
  <dc:description/>
  <cp:lastModifiedBy>zhengjun</cp:lastModifiedBy>
  <cp:revision>801</cp:revision>
  <cp:lastPrinted>2017-12-15T07:06:10Z</cp:lastPrinted>
  <dcterms:created xsi:type="dcterms:W3CDTF">2016-02-22T09:51:00Z</dcterms:created>
  <dcterms:modified xsi:type="dcterms:W3CDTF">2018-10-10T01:37:17Z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